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98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2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64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349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6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2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2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71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04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28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517D86F-BF7C-CAD3-6864-3C2B2F484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3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247258" y="1103205"/>
            <a:ext cx="8236355" cy="73376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latin typeface="Berlin Sans FB Demi" panose="020E0802020502020306" pitchFamily="34" charset="0"/>
              </a:rPr>
              <a:t>Reforma da Previdência em Manaus</a:t>
            </a:r>
          </a:p>
          <a:p>
            <a:pPr algn="l"/>
            <a:r>
              <a:rPr lang="pt-BR" sz="4000" dirty="0">
                <a:latin typeface="Berlin Sans FB Demi" panose="020E0802020502020306" pitchFamily="34" charset="0"/>
              </a:rPr>
              <a:t>Lei Complementar nº 27 de 19/11/2025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B1706A6-CE0E-4651-B10B-1BD0439156FB}"/>
              </a:ext>
            </a:extLst>
          </p:cNvPr>
          <p:cNvSpPr txBox="1"/>
          <p:nvPr/>
        </p:nvSpPr>
        <p:spPr>
          <a:xfrm>
            <a:off x="1247258" y="2202881"/>
            <a:ext cx="896591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AutoNum type="romanUcPeriod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Aposentadoria voluntária por idade e tempo de contribuição</a:t>
            </a:r>
          </a:p>
          <a:p>
            <a:pPr marL="400050" indent="-400050">
              <a:buAutoNum type="romanUcPeriod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Aposentadoria por incapacidade permanente</a:t>
            </a:r>
          </a:p>
          <a:p>
            <a:pPr marL="400050" indent="-400050">
              <a:buAutoNum type="romanUcPeriod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Aposentadoria compulsória</a:t>
            </a:r>
          </a:p>
          <a:p>
            <a:pPr marL="400050" indent="-400050">
              <a:buAutoNum type="romanUcPeriod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Aposentadoria especial por exposição a agentes nocivos</a:t>
            </a:r>
          </a:p>
          <a:p>
            <a:pPr marL="400050" indent="-400050">
              <a:buAutoNum type="romanUcPeriod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Aposentadoria especial do Professor</a:t>
            </a:r>
          </a:p>
          <a:p>
            <a:pPr marL="400050" indent="-400050">
              <a:buAutoNum type="romanUcPeriod"/>
            </a:pP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Aposentadoria do servidor com deficiência</a:t>
            </a:r>
          </a:p>
          <a:p>
            <a:pPr marL="400050" indent="-400050">
              <a:buAutoNum type="romanUcPeriod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Pensão por morte</a:t>
            </a:r>
          </a:p>
        </p:txBody>
      </p:sp>
    </p:spTree>
    <p:extLst>
      <p:ext uri="{BB962C8B-B14F-4D97-AF65-F5344CB8AC3E}">
        <p14:creationId xmlns:p14="http://schemas.microsoft.com/office/powerpoint/2010/main" val="78760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247258" y="1103205"/>
            <a:ext cx="8236355" cy="73376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latin typeface="Berlin Sans FB Demi" panose="020E0802020502020306" pitchFamily="34" charset="0"/>
              </a:rPr>
              <a:t>Reforma da Previdência em Manaus</a:t>
            </a:r>
          </a:p>
          <a:p>
            <a:pPr algn="l"/>
            <a:r>
              <a:rPr lang="pt-BR" sz="4000" dirty="0">
                <a:latin typeface="Berlin Sans FB Demi" panose="020E0802020502020306" pitchFamily="34" charset="0"/>
              </a:rPr>
              <a:t>Lei Complementar nº 27 de 19/11/2025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B1706A6-CE0E-4651-B10B-1BD0439156FB}"/>
              </a:ext>
            </a:extLst>
          </p:cNvPr>
          <p:cNvSpPr txBox="1"/>
          <p:nvPr/>
        </p:nvSpPr>
        <p:spPr>
          <a:xfrm>
            <a:off x="1114523" y="2084601"/>
            <a:ext cx="1069363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Art. 29. A revisão, a alteração ou a extinção da segregação da massa deverá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observar os parâmetros estabelecidos em normas gerais de organização e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funcionamento dos RPPS e ser precedida de: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 – estudo técnico-atuarial que demonstre seus impactos financeiros e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atuariais;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II – aprovação do Conselho Municipal de Previdência;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III – autorização prévia do órgão competente da União para orientar,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supervisionar e fiscalizar o RPPS;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IV – previsão em lei municipal.</a:t>
            </a:r>
          </a:p>
          <a:p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26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485081" y="157724"/>
            <a:ext cx="8236355" cy="73376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latin typeface="Berlin Sans FB Demi" panose="020E0802020502020306" pitchFamily="34" charset="0"/>
              </a:rPr>
              <a:t>Reforma da Previdência em Manaus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7EC7536-EB09-4325-BD82-3CBF49900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734040"/>
              </p:ext>
            </p:extLst>
          </p:nvPr>
        </p:nvGraphicFramePr>
        <p:xfrm>
          <a:off x="479004" y="1139891"/>
          <a:ext cx="11066608" cy="53168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8869">
                  <a:extLst>
                    <a:ext uri="{9D8B030D-6E8A-4147-A177-3AD203B41FA5}">
                      <a16:colId xmlns:a16="http://schemas.microsoft.com/office/drawing/2014/main" val="2071650715"/>
                    </a:ext>
                  </a:extLst>
                </a:gridCol>
                <a:gridCol w="4834778">
                  <a:extLst>
                    <a:ext uri="{9D8B030D-6E8A-4147-A177-3AD203B41FA5}">
                      <a16:colId xmlns:a16="http://schemas.microsoft.com/office/drawing/2014/main" val="1871932845"/>
                    </a:ext>
                  </a:extLst>
                </a:gridCol>
                <a:gridCol w="2542961">
                  <a:extLst>
                    <a:ext uri="{9D8B030D-6E8A-4147-A177-3AD203B41FA5}">
                      <a16:colId xmlns:a16="http://schemas.microsoft.com/office/drawing/2014/main" val="484253848"/>
                    </a:ext>
                  </a:extLst>
                </a:gridCol>
              </a:tblGrid>
              <a:tr h="55088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CARACTERÍSTICAS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CÁLCULO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805634"/>
                  </a:ext>
                </a:extLst>
              </a:tr>
              <a:tr h="1169362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REGRA GERAL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Magistério redutor de 5 anos na idade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65h, 62m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anos contribuição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pt-BR" sz="16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</a:t>
                      </a:r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público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anos cargo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 média + 2%  a cada ano de contribuição adicional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98619"/>
                  </a:ext>
                </a:extLst>
              </a:tr>
              <a:tr h="1634969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TRANSIÇÃO I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 de pontuação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*86 pontos mulher, 96 pontos homem até 31/12/2025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anos M, 61 anos H até 31/12/2025; a partir de 1º/01/26, 57 anos M e 62 anos H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Cálculo proveniente do somatório TC + idade.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partir de 1º/01/2026 acréscimo de 1 ponto por ano até o limite de 100 pontos p/ mulheres e 105 pontos para homens.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anos TC para M, 35 anos TC para H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anos serviço público, 5 anos cargo efetivo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Professores: Redutor de 5 anos na idade e 10 pontos no cálculo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 média contributiva, sem limitação à remuneração do cargo efetivo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4460408"/>
                  </a:ext>
                </a:extLst>
              </a:tr>
              <a:tr h="550880"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TRANSIÇÃO II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Pedágio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anos M, 60 anos H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anos TC mulher, 35 anos TC homem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 do tempo que faltar quando iniciar vigência da lei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Professor: redutor 5 anos no TC e na idade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 média sem limitador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</a:t>
                      </a:r>
                    </a:p>
                    <a:p>
                      <a:r>
                        <a:rPr lang="pt-BR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Última remuneração do cargo efetivo p/ aqueles que ingressaram antes da EC 41/2003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254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69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350DD73-E0CC-61C2-9CDD-946D342C0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3146855" y="250696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dirty="0">
                <a:latin typeface="Montserrat" panose="00000500000000000000" pitchFamily="2" charset="0"/>
              </a:rPr>
              <a:t>Obrigado (a)</a:t>
            </a:r>
          </a:p>
        </p:txBody>
      </p:sp>
    </p:spTree>
    <p:extLst>
      <p:ext uri="{BB962C8B-B14F-4D97-AF65-F5344CB8AC3E}">
        <p14:creationId xmlns:p14="http://schemas.microsoft.com/office/powerpoint/2010/main" val="3485484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363</Words>
  <Application>Microsoft Office PowerPoint</Application>
  <PresentationFormat>Widescreen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1" baseType="lpstr">
      <vt:lpstr>Arial</vt:lpstr>
      <vt:lpstr>Berlin Sans FB Demi</vt:lpstr>
      <vt:lpstr>Calibri</vt:lpstr>
      <vt:lpstr>Calibri Light</vt:lpstr>
      <vt:lpstr>Montserrat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Lucia Helena Vieira</cp:lastModifiedBy>
  <cp:revision>18</cp:revision>
  <dcterms:created xsi:type="dcterms:W3CDTF">2022-02-18T18:51:31Z</dcterms:created>
  <dcterms:modified xsi:type="dcterms:W3CDTF">2025-12-11T13:53:03Z</dcterms:modified>
</cp:coreProperties>
</file>